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11" r:id="rId2"/>
    <p:sldId id="312" r:id="rId3"/>
    <p:sldId id="325" r:id="rId4"/>
    <p:sldId id="329" r:id="rId5"/>
    <p:sldId id="326" r:id="rId6"/>
    <p:sldId id="328" r:id="rId7"/>
    <p:sldId id="345" r:id="rId8"/>
    <p:sldId id="331" r:id="rId9"/>
    <p:sldId id="346" r:id="rId10"/>
    <p:sldId id="347" r:id="rId11"/>
    <p:sldId id="321" r:id="rId12"/>
    <p:sldId id="308" r:id="rId13"/>
    <p:sldId id="340" r:id="rId14"/>
    <p:sldId id="342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85581" autoAdjust="0"/>
  </p:normalViewPr>
  <p:slideViewPr>
    <p:cSldViewPr snapToGrid="0">
      <p:cViewPr varScale="1">
        <p:scale>
          <a:sx n="62" d="100"/>
          <a:sy n="62" d="100"/>
        </p:scale>
        <p:origin x="-97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2D1D7-9048-44D9-A0E1-BDBA2463D1AD}" type="datetimeFigureOut">
              <a:rPr lang="ru-RU" smtClean="0"/>
              <a:pPr/>
              <a:t>28.03.2022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8DF1-3EC7-42E2-955D-E11E31E942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679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lang="ru-RU" sz="1200" b="1" spc="-5" dirty="0" smtClean="0">
                <a:latin typeface="Times New Roman"/>
                <a:cs typeface="Times New Roman"/>
              </a:rPr>
              <a:t>	Важно!</a:t>
            </a:r>
            <a:r>
              <a:rPr lang="ru-RU" sz="1200" b="1" spc="-5" baseline="0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Прием</a:t>
            </a:r>
            <a:r>
              <a:rPr lang="ru-RU" sz="1200" b="1" spc="15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на</a:t>
            </a:r>
            <a:r>
              <a:rPr lang="ru-RU" sz="1200" b="1" dirty="0" smtClean="0">
                <a:latin typeface="Times New Roman"/>
                <a:cs typeface="Times New Roman"/>
              </a:rPr>
              <a:t> </a:t>
            </a:r>
            <a:r>
              <a:rPr lang="ru-RU" sz="1200" b="1" spc="-20" dirty="0" smtClean="0">
                <a:latin typeface="Times New Roman"/>
                <a:cs typeface="Times New Roman"/>
              </a:rPr>
              <a:t>обучение</a:t>
            </a:r>
            <a:r>
              <a:rPr lang="ru-RU" sz="1200" b="1" spc="5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по</a:t>
            </a:r>
            <a:r>
              <a:rPr lang="ru-RU" sz="1200" dirty="0" smtClean="0">
                <a:latin typeface="Times New Roman"/>
                <a:cs typeface="Times New Roman"/>
              </a:rPr>
              <a:t> </a:t>
            </a:r>
            <a:r>
              <a:rPr lang="ru-RU" sz="1200" spc="-15" dirty="0" smtClean="0">
                <a:latin typeface="Times New Roman"/>
                <a:cs typeface="Times New Roman"/>
              </a:rPr>
              <a:t>ФГОС</a:t>
            </a:r>
            <a:r>
              <a:rPr lang="ru-RU" sz="1200" spc="1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НОО,</a:t>
            </a:r>
            <a:r>
              <a:rPr lang="ru-RU" sz="1200" spc="2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утвержденному </a:t>
            </a:r>
            <a:r>
              <a:rPr lang="ru-RU" sz="1200" spc="-685" dirty="0" smtClean="0">
                <a:latin typeface="Times New Roman"/>
                <a:cs typeface="Times New Roman"/>
              </a:rPr>
              <a:t> </a:t>
            </a:r>
            <a:r>
              <a:rPr lang="ru-RU" sz="1200" spc="-20" dirty="0" smtClean="0">
                <a:latin typeface="Times New Roman"/>
                <a:cs typeface="Times New Roman"/>
              </a:rPr>
              <a:t>приказом</a:t>
            </a:r>
            <a:r>
              <a:rPr lang="ru-RU" sz="1200" spc="-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Министерства</a:t>
            </a:r>
            <a:r>
              <a:rPr lang="ru-RU" sz="1200" spc="-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образования</a:t>
            </a:r>
            <a:r>
              <a:rPr lang="ru-RU" sz="1200" spc="-15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и </a:t>
            </a:r>
            <a:r>
              <a:rPr lang="ru-RU" sz="1200" spc="-35" dirty="0" smtClean="0">
                <a:latin typeface="Times New Roman"/>
                <a:cs typeface="Times New Roman"/>
              </a:rPr>
              <a:t>науки </a:t>
            </a:r>
            <a:r>
              <a:rPr lang="ru-RU" sz="1200" spc="-20" dirty="0" smtClean="0">
                <a:latin typeface="Times New Roman"/>
                <a:cs typeface="Times New Roman"/>
              </a:rPr>
              <a:t>Российской</a:t>
            </a:r>
            <a:r>
              <a:rPr lang="ru-RU" sz="1200" spc="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Федерации</a:t>
            </a:r>
            <a:r>
              <a:rPr lang="ru-RU" sz="1200" spc="5" dirty="0" smtClean="0">
                <a:latin typeface="Times New Roman"/>
                <a:cs typeface="Times New Roman"/>
              </a:rPr>
              <a:t> </a:t>
            </a:r>
            <a:r>
              <a:rPr lang="ru-RU" sz="1200" spc="-20" dirty="0" smtClean="0">
                <a:latin typeface="Times New Roman"/>
                <a:cs typeface="Times New Roman"/>
              </a:rPr>
              <a:t>от</a:t>
            </a:r>
            <a:r>
              <a:rPr lang="ru-RU" sz="1200" spc="-5" dirty="0" smtClean="0">
                <a:latin typeface="Times New Roman"/>
                <a:cs typeface="Times New Roman"/>
              </a:rPr>
              <a:t> 06.10.2009</a:t>
            </a:r>
            <a:r>
              <a:rPr lang="ru-RU" sz="1200" spc="-10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№ 373</a:t>
            </a:r>
            <a:r>
              <a:rPr lang="ru-RU" sz="1200" spc="-10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и</a:t>
            </a:r>
            <a:r>
              <a:rPr lang="ru-RU" sz="1200" spc="50" dirty="0" smtClean="0">
                <a:latin typeface="Times New Roman"/>
                <a:cs typeface="Times New Roman"/>
              </a:rPr>
              <a:t> </a:t>
            </a:r>
            <a:r>
              <a:rPr lang="ru-RU" sz="1200" spc="-15" dirty="0" smtClean="0">
                <a:latin typeface="Times New Roman"/>
                <a:cs typeface="Times New Roman"/>
              </a:rPr>
              <a:t>ФГОС </a:t>
            </a:r>
            <a:r>
              <a:rPr lang="ru-RU" sz="1200" spc="-68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ООО,</a:t>
            </a:r>
            <a:r>
              <a:rPr lang="ru-RU" sz="1200" spc="1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утвержденного</a:t>
            </a:r>
            <a:r>
              <a:rPr lang="ru-RU" sz="1200" spc="-5" dirty="0" smtClean="0">
                <a:latin typeface="Times New Roman"/>
                <a:cs typeface="Times New Roman"/>
              </a:rPr>
              <a:t> </a:t>
            </a:r>
            <a:r>
              <a:rPr lang="ru-RU" sz="1200" spc="-20" dirty="0" smtClean="0">
                <a:latin typeface="Times New Roman"/>
                <a:cs typeface="Times New Roman"/>
              </a:rPr>
              <a:t>приказом</a:t>
            </a:r>
            <a:r>
              <a:rPr lang="ru-RU" sz="1200" spc="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Министерства </a:t>
            </a:r>
            <a:r>
              <a:rPr lang="ru-RU" sz="1200" spc="-5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образования</a:t>
            </a:r>
            <a:r>
              <a:rPr lang="ru-RU" sz="1200" spc="-20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и</a:t>
            </a:r>
            <a:r>
              <a:rPr lang="ru-RU" sz="1200" spc="5" dirty="0" smtClean="0">
                <a:latin typeface="Times New Roman"/>
                <a:cs typeface="Times New Roman"/>
              </a:rPr>
              <a:t> </a:t>
            </a:r>
            <a:r>
              <a:rPr lang="ru-RU" sz="1200" spc="-35" dirty="0" smtClean="0">
                <a:latin typeface="Times New Roman"/>
                <a:cs typeface="Times New Roman"/>
              </a:rPr>
              <a:t>науки</a:t>
            </a:r>
            <a:r>
              <a:rPr lang="ru-RU" sz="1200" spc="-5" dirty="0" smtClean="0">
                <a:latin typeface="Times New Roman"/>
                <a:cs typeface="Times New Roman"/>
              </a:rPr>
              <a:t> </a:t>
            </a:r>
            <a:r>
              <a:rPr lang="ru-RU" sz="1200" spc="-20" dirty="0" smtClean="0">
                <a:latin typeface="Times New Roman"/>
                <a:cs typeface="Times New Roman"/>
              </a:rPr>
              <a:t>Российской</a:t>
            </a:r>
            <a:r>
              <a:rPr lang="ru-RU" sz="1200" spc="10" dirty="0" smtClean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Федерации</a:t>
            </a:r>
            <a:r>
              <a:rPr lang="ru-RU" sz="1200" spc="35" dirty="0" smtClean="0">
                <a:latin typeface="Times New Roman"/>
                <a:cs typeface="Times New Roman"/>
              </a:rPr>
              <a:t> </a:t>
            </a:r>
            <a:r>
              <a:rPr lang="ru-RU" sz="1200" spc="-20" dirty="0" smtClean="0">
                <a:latin typeface="Times New Roman"/>
                <a:cs typeface="Times New Roman"/>
              </a:rPr>
              <a:t>от </a:t>
            </a:r>
            <a:r>
              <a:rPr lang="ru-RU" sz="1200" spc="-15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17.12.2010</a:t>
            </a:r>
            <a:r>
              <a:rPr lang="ru-RU" sz="1200" spc="-25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№</a:t>
            </a:r>
            <a:r>
              <a:rPr lang="ru-RU" sz="1200" spc="10" dirty="0" smtClean="0">
                <a:latin typeface="Times New Roman"/>
                <a:cs typeface="Times New Roman"/>
              </a:rPr>
              <a:t> </a:t>
            </a:r>
            <a:r>
              <a:rPr lang="ru-RU" sz="1200" dirty="0" smtClean="0">
                <a:latin typeface="Times New Roman"/>
                <a:cs typeface="Times New Roman"/>
              </a:rPr>
              <a:t>1897,</a:t>
            </a:r>
            <a:r>
              <a:rPr lang="ru-RU" sz="1200" spc="10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прекращается 1</a:t>
            </a:r>
            <a:r>
              <a:rPr lang="ru-RU" sz="1200" b="1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сентября</a:t>
            </a:r>
            <a:r>
              <a:rPr lang="ru-RU" sz="1200" b="1" spc="20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2022.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200" b="1" spc="-5" dirty="0" smtClean="0">
                <a:latin typeface="Times New Roman"/>
                <a:cs typeface="Times New Roman"/>
              </a:rPr>
              <a:t> </a:t>
            </a:r>
            <a:r>
              <a:rPr lang="ru-RU" sz="1200" spc="-15" dirty="0" smtClean="0"/>
              <a:t>Обязанность</a:t>
            </a:r>
            <a:r>
              <a:rPr lang="en-US" sz="1200" spc="-15" dirty="0" smtClean="0"/>
              <a:t> </a:t>
            </a:r>
            <a:r>
              <a:rPr lang="ru-RU" sz="1200" b="0" spc="-15" dirty="0" smtClean="0">
                <a:latin typeface="Times New Roman"/>
                <a:cs typeface="Times New Roman"/>
              </a:rPr>
              <a:t>образовательной </a:t>
            </a:r>
            <a:r>
              <a:rPr lang="ru-RU" sz="1200" b="0" dirty="0" smtClean="0">
                <a:latin typeface="Times New Roman"/>
                <a:cs typeface="Times New Roman"/>
              </a:rPr>
              <a:t>организации</a:t>
            </a:r>
            <a:r>
              <a:rPr lang="en-US" sz="1200" b="0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с</a:t>
            </a:r>
            <a:r>
              <a:rPr lang="ru-RU" sz="1200" b="1" spc="-45" dirty="0" smtClean="0">
                <a:latin typeface="Times New Roman"/>
                <a:cs typeface="Times New Roman"/>
              </a:rPr>
              <a:t> </a:t>
            </a:r>
            <a:r>
              <a:rPr lang="ru-RU" sz="1200" b="1" dirty="0" smtClean="0">
                <a:latin typeface="Times New Roman"/>
                <a:cs typeface="Times New Roman"/>
              </a:rPr>
              <a:t>01.09.2022</a:t>
            </a:r>
            <a:r>
              <a:rPr lang="ru-RU" sz="1200" b="1" spc="-40" dirty="0" smtClean="0">
                <a:latin typeface="Times New Roman"/>
                <a:cs typeface="Times New Roman"/>
              </a:rPr>
              <a:t> года</a:t>
            </a:r>
            <a:r>
              <a:rPr lang="en-US" sz="1200" b="1" spc="-40" dirty="0" smtClean="0">
                <a:latin typeface="Times New Roman"/>
                <a:cs typeface="Times New Roman"/>
              </a:rPr>
              <a:t> </a:t>
            </a:r>
            <a:r>
              <a:rPr lang="ru-RU" sz="1200" spc="-15" dirty="0" smtClean="0">
                <a:solidFill>
                  <a:srgbClr val="0F243E"/>
                </a:solidFill>
                <a:latin typeface="Times New Roman"/>
                <a:cs typeface="Times New Roman"/>
              </a:rPr>
              <a:t>организовать</a:t>
            </a:r>
            <a:r>
              <a:rPr lang="ru-RU" sz="1200" spc="-25" dirty="0" smtClean="0">
                <a:solidFill>
                  <a:srgbClr val="0F243E"/>
                </a:solidFill>
                <a:latin typeface="Times New Roman"/>
                <a:cs typeface="Times New Roman"/>
              </a:rPr>
              <a:t> </a:t>
            </a:r>
            <a:r>
              <a:rPr lang="ru-RU" sz="1200" spc="-15" dirty="0" smtClean="0">
                <a:solidFill>
                  <a:srgbClr val="0F243E"/>
                </a:solidFill>
                <a:latin typeface="Times New Roman"/>
                <a:cs typeface="Times New Roman"/>
              </a:rPr>
              <a:t>образовательный</a:t>
            </a:r>
            <a:r>
              <a:rPr lang="ru-RU" sz="1200" dirty="0" smtClean="0">
                <a:solidFill>
                  <a:srgbClr val="0F243E"/>
                </a:solidFill>
                <a:latin typeface="Times New Roman"/>
                <a:cs typeface="Times New Roman"/>
              </a:rPr>
              <a:t> </a:t>
            </a:r>
            <a:r>
              <a:rPr lang="ru-RU" sz="1200" spc="5" dirty="0" smtClean="0">
                <a:solidFill>
                  <a:srgbClr val="0F243E"/>
                </a:solidFill>
                <a:latin typeface="Times New Roman"/>
                <a:cs typeface="Times New Roman"/>
              </a:rPr>
              <a:t>процесс </a:t>
            </a:r>
            <a:r>
              <a:rPr lang="ru-RU" sz="1200" spc="-685" dirty="0" smtClean="0">
                <a:solidFill>
                  <a:srgbClr val="0F243E"/>
                </a:solidFill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для</a:t>
            </a:r>
            <a:r>
              <a:rPr lang="ru-RU" sz="1200" dirty="0" smtClean="0">
                <a:latin typeface="Times New Roman"/>
                <a:cs typeface="Times New Roman"/>
              </a:rPr>
              <a:t> </a:t>
            </a:r>
            <a:r>
              <a:rPr lang="ru-RU" sz="1200" spc="-20" dirty="0" smtClean="0">
                <a:latin typeface="Times New Roman"/>
                <a:cs typeface="Times New Roman"/>
              </a:rPr>
              <a:t>обучающихся</a:t>
            </a:r>
            <a:r>
              <a:rPr lang="ru-RU" sz="1200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1 </a:t>
            </a:r>
            <a:r>
              <a:rPr lang="ru-RU" sz="1200" spc="-5" dirty="0" smtClean="0">
                <a:latin typeface="Times New Roman"/>
                <a:cs typeface="Times New Roman"/>
              </a:rPr>
              <a:t>и</a:t>
            </a:r>
            <a:r>
              <a:rPr lang="ru-RU" sz="1200" spc="-10" dirty="0" smtClean="0">
                <a:latin typeface="Times New Roman"/>
                <a:cs typeface="Times New Roman"/>
              </a:rPr>
              <a:t> </a:t>
            </a:r>
            <a:r>
              <a:rPr lang="ru-RU" sz="1200" b="1" spc="-5" dirty="0" smtClean="0">
                <a:latin typeface="Times New Roman"/>
                <a:cs typeface="Times New Roman"/>
              </a:rPr>
              <a:t>5 </a:t>
            </a:r>
            <a:r>
              <a:rPr lang="ru-RU" sz="1200" b="1" spc="-15" dirty="0" smtClean="0">
                <a:latin typeface="Times New Roman"/>
                <a:cs typeface="Times New Roman"/>
              </a:rPr>
              <a:t>классов</a:t>
            </a:r>
            <a:endParaRPr lang="ru-RU" sz="12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1200" spc="-5" dirty="0" smtClean="0">
                <a:latin typeface="Times New Roman"/>
                <a:cs typeface="Times New Roman"/>
              </a:rPr>
              <a:t>в соответствии</a:t>
            </a:r>
            <a:r>
              <a:rPr lang="ru-RU" sz="1200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с </a:t>
            </a:r>
            <a:r>
              <a:rPr lang="ru-RU" sz="1200" b="1" spc="-15" dirty="0" smtClean="0">
                <a:latin typeface="Times New Roman"/>
                <a:cs typeface="Times New Roman"/>
              </a:rPr>
              <a:t>ОБНОВЛЕННЫМИ</a:t>
            </a:r>
            <a:r>
              <a:rPr lang="ru-RU" sz="1200" b="1" spc="10" dirty="0" smtClean="0">
                <a:latin typeface="Times New Roman"/>
                <a:cs typeface="Times New Roman"/>
              </a:rPr>
              <a:t> </a:t>
            </a:r>
            <a:r>
              <a:rPr lang="ru-RU" sz="1200" spc="-5" dirty="0" smtClean="0">
                <a:latin typeface="Times New Roman"/>
                <a:cs typeface="Times New Roman"/>
              </a:rPr>
              <a:t>стандартами</a:t>
            </a:r>
            <a:r>
              <a:rPr lang="en-US" sz="1200" spc="-5" dirty="0" smtClean="0">
                <a:latin typeface="Times New Roman"/>
                <a:cs typeface="Times New Roman"/>
              </a:rPr>
              <a:t>.</a:t>
            </a:r>
            <a:endParaRPr lang="ru-RU" sz="1200" dirty="0" smtClean="0">
              <a:latin typeface="Times New Roman"/>
              <a:cs typeface="Times New Roman"/>
            </a:endParaRPr>
          </a:p>
          <a:p>
            <a:pPr marL="330200" algn="ctr">
              <a:lnSpc>
                <a:spcPct val="100000"/>
              </a:lnSpc>
              <a:spcBef>
                <a:spcPts val="100"/>
              </a:spcBef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3525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lang="ru-RU" sz="1200" b="1" spc="-5" dirty="0" smtClean="0">
                <a:latin typeface="Times New Roman"/>
                <a:cs typeface="Times New Roman"/>
              </a:rPr>
              <a:t>	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369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357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3778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923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254961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8282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573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266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743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825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003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824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275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28.03.2022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170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85" y="3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3" y="165101"/>
            <a:ext cx="1435100" cy="141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07435" y="2180864"/>
            <a:ext cx="10369152" cy="1920213"/>
          </a:xfrm>
          <a:prstGeom prst="rect">
            <a:avLst/>
          </a:prstGeom>
          <a:ln>
            <a:noFill/>
          </a:ln>
          <a:effectLst/>
        </p:spPr>
        <p:txBody>
          <a:bodyPr lIns="121872" tIns="60936" rIns="121872" bIns="60936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tt-RU" b="1" i="1" dirty="0" smtClean="0">
                <a:solidFill>
                  <a:schemeClr val="tx2">
                    <a:lumMod val="50000"/>
                  </a:schemeClr>
                </a:solidFill>
              </a:rPr>
              <a:t>Составление рабочих программ по обновленным ФГОС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7840" y="5425440"/>
            <a:ext cx="6219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Шайхутдинова М.Р., методист управления образования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855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2011680" y="0"/>
            <a:ext cx="8290560" cy="1246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Электронные учебно-методические материалы, которые можно включить в тематическое планирование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47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" y="929640"/>
            <a:ext cx="11155680" cy="5516880"/>
          </a:xfrm>
          <a:prstGeom prst="rect">
            <a:avLst/>
          </a:prstGeom>
          <a:noFill/>
        </p:spPr>
      </p:pic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26289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041" y="295014"/>
            <a:ext cx="8515306" cy="65734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Виды ООП: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54215" y="1439774"/>
            <a:ext cx="2823587" cy="5154497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– 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>ООП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- ФГОС </a:t>
            </a:r>
            <a:endParaRPr lang="ru-RU" sz="4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900" i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900" i="1" dirty="0">
                <a:solidFill>
                  <a:schemeClr val="tx2">
                    <a:lumMod val="50000"/>
                  </a:schemeClr>
                </a:solidFill>
              </a:rPr>
              <a:t>2904-3345</a:t>
            </a:r>
            <a:r>
              <a:rPr lang="en-US" sz="2900" i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ru-RU" altLang="ru-RU" sz="25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4 года обучения </a:t>
            </a:r>
          </a:p>
          <a:p>
            <a:pPr marL="0" indent="0" algn="ctr">
              <a:buNone/>
              <a:defRPr/>
            </a:pPr>
            <a:r>
              <a:rPr lang="ru-RU" alt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3-4 классы</a:t>
            </a: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3400" dirty="0" smtClean="0">
              <a:solidFill>
                <a:srgbClr val="020C22"/>
              </a:solidFill>
              <a:latin typeface="ITCFranklinGothicW10-Bk 862339"/>
            </a:endParaRPr>
          </a:p>
          <a:p>
            <a:pPr marL="0" indent="0" algn="ctr">
              <a:buNone/>
            </a:pPr>
            <a:r>
              <a:rPr lang="ru-RU" sz="3400" dirty="0" smtClean="0">
                <a:solidFill>
                  <a:schemeClr val="tx2">
                    <a:lumMod val="50000"/>
                  </a:schemeClr>
                </a:solidFill>
              </a:rPr>
              <a:t>ООП </a:t>
            </a:r>
            <a:r>
              <a:rPr lang="ru-RU" sz="3400" dirty="0">
                <a:solidFill>
                  <a:schemeClr val="tx2">
                    <a:lumMod val="50000"/>
                  </a:schemeClr>
                </a:solidFill>
              </a:rPr>
              <a:t>- ФГОС </a:t>
            </a:r>
            <a:r>
              <a:rPr lang="ru-RU" sz="3400" dirty="0" smtClean="0">
                <a:solidFill>
                  <a:schemeClr val="tx2">
                    <a:lumMod val="50000"/>
                  </a:schemeClr>
                </a:solidFill>
              </a:rPr>
              <a:t>ООО</a:t>
            </a:r>
            <a:endParaRPr lang="ru-RU" sz="3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400" i="1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3400" i="1" dirty="0" smtClean="0">
                <a:solidFill>
                  <a:schemeClr val="tx2">
                    <a:lumMod val="50000"/>
                  </a:schemeClr>
                </a:solidFill>
              </a:rPr>
              <a:t>5267-6020)</a:t>
            </a:r>
          </a:p>
          <a:p>
            <a:pPr marL="0" indent="0" algn="ctr">
              <a:buNone/>
            </a:pPr>
            <a:r>
              <a:rPr lang="ru-RU" sz="3400" dirty="0">
                <a:solidFill>
                  <a:schemeClr val="tx2">
                    <a:lumMod val="50000"/>
                  </a:schemeClr>
                </a:solidFill>
              </a:rPr>
              <a:t>5 лет обучения </a:t>
            </a:r>
          </a:p>
          <a:p>
            <a:pPr marL="0" indent="0" algn="ctr">
              <a:buNone/>
            </a:pPr>
            <a:r>
              <a:rPr lang="ru-RU" altLang="ru-RU" sz="3400" b="1" i="1" dirty="0" smtClean="0">
                <a:solidFill>
                  <a:schemeClr val="accent2">
                    <a:lumMod val="75000"/>
                  </a:schemeClr>
                </a:solidFill>
              </a:rPr>
              <a:t>6-9 классы</a:t>
            </a:r>
            <a:endParaRPr lang="ru-RU" altLang="ru-RU" sz="3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sz="15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ООП  - ФГОС СОО</a:t>
            </a:r>
          </a:p>
          <a:p>
            <a:pPr marL="0" indent="0" algn="ctr">
              <a:buNone/>
              <a:defRPr/>
            </a:pP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2012        АО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 для детей ОВЗ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0944" y="1439774"/>
            <a:ext cx="2842718" cy="505413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- 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sz="23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sz="1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ООП - ФГОС </a:t>
            </a:r>
            <a:endParaRPr lang="ru-RU" sz="4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500" i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500" i="1" dirty="0">
                <a:solidFill>
                  <a:schemeClr val="tx2">
                    <a:lumMod val="50000"/>
                  </a:schemeClr>
                </a:solidFill>
              </a:rPr>
              <a:t>2954-3190)</a:t>
            </a:r>
            <a:endParaRPr lang="ru-RU" sz="2500" i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5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</a:rPr>
              <a:t>4 </a:t>
            </a:r>
            <a:r>
              <a:rPr lang="ru-RU" sz="3800" dirty="0">
                <a:solidFill>
                  <a:schemeClr val="tx2">
                    <a:lumMod val="50000"/>
                  </a:schemeClr>
                </a:solidFill>
              </a:rPr>
              <a:t>года обучения</a:t>
            </a:r>
            <a:r>
              <a:rPr lang="ru-RU" sz="3800" dirty="0">
                <a:solidFill>
                  <a:srgbClr val="020C22"/>
                </a:solidFill>
              </a:rPr>
              <a:t> </a:t>
            </a:r>
          </a:p>
          <a:p>
            <a:pPr marL="0" indent="0" algn="ctr">
              <a:buNone/>
              <a:defRPr/>
            </a:pPr>
            <a:r>
              <a:rPr lang="ru-RU" alt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классы</a:t>
            </a: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400" dirty="0" smtClean="0">
                <a:solidFill>
                  <a:schemeClr val="tx2">
                    <a:lumMod val="50000"/>
                  </a:schemeClr>
                </a:solidFill>
              </a:rPr>
              <a:t>ООП </a:t>
            </a:r>
            <a:r>
              <a:rPr lang="ru-RU" sz="3400" dirty="0">
                <a:solidFill>
                  <a:schemeClr val="tx2">
                    <a:lumMod val="50000"/>
                  </a:schemeClr>
                </a:solidFill>
              </a:rPr>
              <a:t>- ФГОС </a:t>
            </a:r>
            <a:r>
              <a:rPr lang="ru-RU" sz="3400" dirty="0" smtClean="0">
                <a:solidFill>
                  <a:schemeClr val="tx2">
                    <a:lumMod val="50000"/>
                  </a:schemeClr>
                </a:solidFill>
              </a:rPr>
              <a:t>ООО</a:t>
            </a:r>
            <a:endParaRPr lang="ru-RU" sz="3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400" i="1" dirty="0">
                <a:solidFill>
                  <a:schemeClr val="tx2">
                    <a:lumMod val="50000"/>
                  </a:schemeClr>
                </a:solidFill>
              </a:rPr>
              <a:t>(5058 – 5549)</a:t>
            </a:r>
          </a:p>
          <a:p>
            <a:pPr marL="0" indent="0" algn="ctr">
              <a:buNone/>
            </a:pPr>
            <a:r>
              <a:rPr lang="ru-RU" sz="3400" dirty="0">
                <a:solidFill>
                  <a:schemeClr val="tx2">
                    <a:lumMod val="50000"/>
                  </a:schemeClr>
                </a:solidFill>
              </a:rPr>
              <a:t>5 лет обучения </a:t>
            </a:r>
          </a:p>
          <a:p>
            <a:pPr marL="0" indent="0" algn="ctr">
              <a:buNone/>
            </a:pPr>
            <a:r>
              <a:rPr lang="ru-RU" sz="3400" b="1" dirty="0">
                <a:solidFill>
                  <a:schemeClr val="accent2">
                    <a:lumMod val="75000"/>
                  </a:schemeClr>
                </a:solidFill>
              </a:rPr>
              <a:t>для обучающихся с ОВЗ</a:t>
            </a:r>
            <a:r>
              <a:rPr lang="ru-RU" sz="3400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 algn="ctr">
              <a:buNone/>
            </a:pPr>
            <a:r>
              <a:rPr lang="ru-RU" sz="3400" dirty="0" smtClean="0">
                <a:solidFill>
                  <a:schemeClr val="accent2">
                    <a:lumMod val="75000"/>
                  </a:schemeClr>
                </a:solidFill>
              </a:rPr>
              <a:t>АООП </a:t>
            </a:r>
            <a:r>
              <a:rPr lang="ru-RU" sz="3400" dirty="0">
                <a:solidFill>
                  <a:schemeClr val="accent2">
                    <a:lumMod val="75000"/>
                  </a:schemeClr>
                </a:solidFill>
              </a:rPr>
              <a:t>увеличивается не более, чем на 1 год </a:t>
            </a:r>
            <a:endParaRPr lang="ru-RU" sz="3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4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ru-RU" sz="3400" dirty="0">
                <a:solidFill>
                  <a:schemeClr val="accent2">
                    <a:lumMod val="75000"/>
                  </a:schemeClr>
                </a:solidFill>
              </a:rPr>
              <a:t>не менее </a:t>
            </a:r>
            <a:r>
              <a:rPr lang="ru-RU" sz="3400" i="1" dirty="0">
                <a:solidFill>
                  <a:schemeClr val="accent2">
                    <a:lumMod val="75000"/>
                  </a:schemeClr>
                </a:solidFill>
              </a:rPr>
              <a:t>6018</a:t>
            </a:r>
            <a:r>
              <a:rPr lang="ru-RU" sz="3400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marL="0" indent="0" algn="just">
              <a:buNone/>
              <a:defRPr/>
            </a:pPr>
            <a:endParaRPr lang="ru-RU" altLang="ru-RU" sz="3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030857" y="1485769"/>
            <a:ext cx="1832924" cy="51544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образования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ru-RU" altLang="ru-RU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</a:t>
            </a:r>
          </a:p>
          <a:p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368776" y="2224549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368776" y="3775763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54028" y="5479131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454029" y="6533886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бъект 3"/>
          <p:cNvSpPr txBox="1">
            <a:spLocks/>
          </p:cNvSpPr>
          <p:nvPr/>
        </p:nvSpPr>
        <p:spPr>
          <a:xfrm>
            <a:off x="8856351" y="1439774"/>
            <a:ext cx="3221768" cy="505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endParaRPr lang="ru-RU" altLang="ru-RU" sz="11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 ОВЗ - 2014</a:t>
            </a:r>
          </a:p>
          <a:p>
            <a:pPr marL="0" indent="0" algn="ctr">
              <a:buNone/>
            </a:pPr>
            <a:endParaRPr lang="ru-RU" sz="1400" dirty="0" smtClean="0">
              <a:solidFill>
                <a:srgbClr val="020C22"/>
              </a:solidFill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20C22"/>
                </a:solidFill>
              </a:rPr>
              <a:t>АООП  - ФГОС ОВЗ</a:t>
            </a:r>
            <a:endParaRPr lang="ru-RU" sz="1400" dirty="0" smtClean="0">
              <a:solidFill>
                <a:srgbClr val="020C22"/>
              </a:solidFill>
            </a:endParaRPr>
          </a:p>
          <a:p>
            <a:pPr marL="0" indent="0" algn="ctr">
              <a:buNone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4 – 6 лет обучения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за 4 года – не более </a:t>
            </a:r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>3039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за 5 лет – не более </a:t>
            </a:r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>3821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за 6 лет – не более </a:t>
            </a:r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>4603</a:t>
            </a:r>
          </a:p>
          <a:p>
            <a:pPr marL="0" indent="0" algn="ctr">
              <a:buNone/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1-4 классы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069750" y="6149592"/>
            <a:ext cx="29140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807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1335" y="300050"/>
            <a:ext cx="10421620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4285"/>
              </a:lnSpc>
              <a:spcBef>
                <a:spcPts val="100"/>
              </a:spcBef>
            </a:pPr>
            <a:r>
              <a:rPr sz="3600" dirty="0"/>
              <a:t>Портал</a:t>
            </a:r>
            <a:endParaRPr sz="3600"/>
          </a:p>
          <a:p>
            <a:pPr algn="ctr">
              <a:lnSpc>
                <a:spcPts val="3804"/>
              </a:lnSpc>
            </a:pPr>
            <a:r>
              <a:rPr dirty="0"/>
              <a:t>«Единое</a:t>
            </a:r>
            <a:r>
              <a:rPr spc="-5" dirty="0"/>
              <a:t> </a:t>
            </a:r>
            <a:r>
              <a:rPr spc="-10" dirty="0"/>
              <a:t>содержание</a:t>
            </a:r>
            <a:r>
              <a:rPr spc="-20" dirty="0"/>
              <a:t> </a:t>
            </a:r>
            <a:r>
              <a:rPr spc="-15" dirty="0"/>
              <a:t>общего</a:t>
            </a:r>
            <a:r>
              <a:rPr spc="-20" dirty="0"/>
              <a:t> </a:t>
            </a:r>
            <a:r>
              <a:rPr spc="-10" dirty="0"/>
              <a:t>образования»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892" y="1600200"/>
            <a:ext cx="11096075" cy="48387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9347200" y="119702"/>
            <a:ext cx="284480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12</a:t>
            </a:fld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416848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1247040" cy="490066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4)Положение о рабочей программе</a:t>
            </a:r>
            <a:endParaRPr lang="ru-RU" sz="2800" b="1" i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152" t="22333" r="25730" b="16938"/>
          <a:stretch>
            <a:fillRect/>
          </a:stretch>
        </p:blipFill>
        <p:spPr bwMode="auto">
          <a:xfrm>
            <a:off x="335360" y="908720"/>
            <a:ext cx="1132925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1" y="188640"/>
            <a:ext cx="11151029" cy="64807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4)Положение о рабочей программе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8303" t="17501" r="15023" b="10904"/>
          <a:stretch>
            <a:fillRect/>
          </a:stretch>
        </p:blipFill>
        <p:spPr bwMode="auto">
          <a:xfrm>
            <a:off x="527381" y="980728"/>
            <a:ext cx="1123324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041" y="295014"/>
            <a:ext cx="8515306" cy="6573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Федеральные государственные 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образовательные стандарты: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54416" y="1540133"/>
            <a:ext cx="3411748" cy="515449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– 2009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/2010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en-US" alt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06.10.2009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373 </a:t>
            </a:r>
          </a:p>
          <a:p>
            <a:pPr marL="0" indent="0" algn="just">
              <a:buNone/>
              <a:defRPr/>
            </a:pPr>
            <a:r>
              <a:rPr lang="ru-RU" sz="31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Прием прекращается 1 сентября </a:t>
            </a:r>
            <a:r>
              <a:rPr lang="ru-RU" sz="31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2022</a:t>
            </a:r>
            <a:endParaRPr lang="ru-RU" altLang="ru-RU" sz="1400" b="1" dirty="0">
              <a:solidFill>
                <a:srgbClr val="C00000"/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 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17.12.2010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1897</a:t>
            </a:r>
          </a:p>
          <a:p>
            <a:pPr marL="0" indent="0" algn="just">
              <a:buNone/>
              <a:defRPr/>
            </a:pPr>
            <a:r>
              <a:rPr lang="ru-RU" sz="31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Прием прекращается 1 сентября 2022</a:t>
            </a:r>
            <a:endParaRPr lang="ru-RU" altLang="ru-RU" sz="31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alt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 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17.05.2012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413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31192" y="1540133"/>
            <a:ext cx="3450564" cy="505413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- 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 smtClean="0">
                <a:solidFill>
                  <a:schemeClr val="accent4">
                    <a:lumMod val="50000"/>
                  </a:schemeClr>
                </a:solidFill>
              </a:rPr>
              <a:t>Минпросвещения</a:t>
            </a:r>
            <a:r>
              <a:rPr lang="en-US" alt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от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31.05.2021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286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Переход с 1 сентября </a:t>
            </a:r>
            <a:r>
              <a:rPr 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2022 – 1 класс</a:t>
            </a: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 smtClean="0">
                <a:solidFill>
                  <a:schemeClr val="accent4">
                    <a:lumMod val="50000"/>
                  </a:schemeClr>
                </a:solidFill>
              </a:rPr>
              <a:t>Минпросвещения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от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31.05.2021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287</a:t>
            </a:r>
          </a:p>
          <a:p>
            <a:pPr marL="0" indent="0" algn="just">
              <a:buNone/>
              <a:defRPr/>
            </a:pP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Переход с 1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сентября 2022 </a:t>
            </a: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5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класс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030856" y="1485769"/>
            <a:ext cx="2652623" cy="5154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образования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ru-RU" altLang="ru-RU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</a:t>
            </a:r>
          </a:p>
          <a:p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345721" y="2320506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345721" y="3566452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345720" y="4626977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345721" y="5429578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345721" y="5710957"/>
            <a:ext cx="10136038" cy="1164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18159" algn="ctr">
              <a:lnSpc>
                <a:spcPct val="100000"/>
              </a:lnSpc>
              <a:spcBef>
                <a:spcPts val="1964"/>
              </a:spcBef>
            </a:pPr>
            <a:r>
              <a:rPr lang="ru-RU"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ОСНОВНАЯ</a:t>
            </a:r>
            <a:r>
              <a:rPr lang="ru-RU" sz="16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ЗАДАЧА:</a:t>
            </a:r>
            <a:endParaRPr lang="ru-RU" sz="1600" dirty="0">
              <a:latin typeface="Times New Roman"/>
              <a:cs typeface="Times New Roman"/>
            </a:endParaRPr>
          </a:p>
          <a:p>
            <a:pPr marL="219710" marR="756285" indent="-1905" algn="ctr">
              <a:lnSpc>
                <a:spcPct val="100000"/>
              </a:lnSpc>
              <a:spcBef>
                <a:spcPts val="185"/>
              </a:spcBef>
            </a:pP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создание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единого</a:t>
            </a:r>
            <a:r>
              <a:rPr lang="ru-RU" b="1" spc="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образовательного</a:t>
            </a:r>
            <a:r>
              <a:rPr lang="ru-RU" b="1" spc="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пространства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которое</a:t>
            </a:r>
            <a:r>
              <a:rPr lang="ru-RU" sz="1600" spc="-5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должно</a:t>
            </a:r>
            <a:r>
              <a:rPr lang="ru-RU" sz="1600" spc="-2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обеспечить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комфортные </a:t>
            </a:r>
            <a:r>
              <a:rPr lang="ru-RU" b="1" spc="-2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условия </a:t>
            </a:r>
            <a:r>
              <a:rPr lang="ru-RU" b="1" spc="-15" dirty="0" smtClean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обучения</a:t>
            </a:r>
            <a:r>
              <a:rPr lang="en-US" b="1" spc="-15" dirty="0" smtClean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для</a:t>
            </a:r>
            <a:r>
              <a:rPr lang="ru-RU" sz="1600" spc="-1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детей при 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переезде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другой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2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город 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или,</a:t>
            </a:r>
            <a:r>
              <a:rPr lang="ru-RU" sz="1600" spc="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ru-RU" sz="1600" spc="-3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примеру,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при</a:t>
            </a: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2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переходе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R="536575" algn="ctr">
              <a:lnSpc>
                <a:spcPct val="100000"/>
              </a:lnSpc>
            </a:pPr>
            <a:r>
              <a:rPr lang="ru-RU" sz="1600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на</a:t>
            </a:r>
            <a:r>
              <a:rPr lang="ru-RU" sz="1600" spc="-2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семейное</a:t>
            </a:r>
            <a:r>
              <a:rPr lang="ru-RU" sz="1600" spc="-3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600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обучение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10945091" y="4687361"/>
            <a:ext cx="1119445" cy="160580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779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670976" cy="360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Рабочие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371" y="620689"/>
            <a:ext cx="11151029" cy="5505475"/>
          </a:xfrm>
        </p:spPr>
        <p:txBody>
          <a:bodyPr/>
          <a:lstStyle/>
          <a:p>
            <a:r>
              <a:rPr lang="ru-RU" b="1" dirty="0" smtClean="0"/>
              <a:t>Обязательные разделы </a:t>
            </a:r>
            <a:r>
              <a:rPr lang="ru-RU" dirty="0" smtClean="0"/>
              <a:t>(</a:t>
            </a:r>
            <a:r>
              <a:rPr lang="ru-RU" u="sng" dirty="0" smtClean="0"/>
              <a:t>п. 31.1 ФГОС-2021 НОО</a:t>
            </a:r>
            <a:r>
              <a:rPr lang="ru-RU" dirty="0" smtClean="0"/>
              <a:t>, </a:t>
            </a:r>
            <a:r>
              <a:rPr lang="ru-RU" u="sng" dirty="0" smtClean="0"/>
              <a:t>п. 32.1 ФГОС-2021 ООО</a:t>
            </a:r>
            <a:r>
              <a:rPr lang="ru-RU" dirty="0" smtClean="0"/>
              <a:t>). </a:t>
            </a:r>
            <a:endParaRPr lang="ru-RU" b="1" dirty="0" smtClean="0"/>
          </a:p>
          <a:p>
            <a:r>
              <a:rPr lang="ru-RU" sz="2400" dirty="0" smtClean="0"/>
              <a:t>1.Содержание учебного предмета, курса, модуля</a:t>
            </a:r>
            <a:endParaRPr lang="ru-RU" sz="2400" dirty="0"/>
          </a:p>
          <a:p>
            <a:r>
              <a:rPr lang="ru-RU" sz="2400" dirty="0" smtClean="0"/>
              <a:t>2.Планируемые результаты освоения предмета, курса, модуля</a:t>
            </a:r>
            <a:endParaRPr lang="ru-RU" sz="2400" dirty="0"/>
          </a:p>
          <a:p>
            <a:r>
              <a:rPr lang="ru-RU" sz="2400" dirty="0" smtClean="0"/>
              <a:t>3.Темат планирование с указанием кол-ва </a:t>
            </a:r>
            <a:r>
              <a:rPr lang="ru-RU" sz="2400" dirty="0" err="1" smtClean="0"/>
              <a:t>академ.часов</a:t>
            </a:r>
            <a:r>
              <a:rPr lang="ru-RU" sz="2400" dirty="0" smtClean="0"/>
              <a:t>, отводимых на освоение каждой темы, и возможность использования по этой теме ЭОР и ЦОР, которые являются учебно-методическими материалами</a:t>
            </a:r>
          </a:p>
          <a:p>
            <a:r>
              <a:rPr lang="ru-RU" sz="2400" dirty="0" smtClean="0"/>
              <a:t>ДРУГИЕ РАЗДЕЛЫ, НАПР-Р «ПОЯСН.ЗАПИСКА» И «КТП» не обязательны в документе(СОГЛАСНО ПОЛОЖЕНИЯ О РАБОЧЕЙ ПРОГРАММЕ)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254059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РП курса внеурочной деятельности (</a:t>
            </a:r>
            <a:r>
              <a:rPr lang="ru-RU" u="sng" dirty="0" smtClean="0"/>
              <a:t>п. 31.1 ФГОС-2021 НОО</a:t>
            </a:r>
            <a:r>
              <a:rPr lang="ru-RU" dirty="0" smtClean="0"/>
              <a:t>, </a:t>
            </a:r>
            <a:r>
              <a:rPr lang="ru-RU" u="sng" dirty="0" smtClean="0"/>
              <a:t>п. 32.1 ФГОС-2021 ООО</a:t>
            </a:r>
            <a:r>
              <a:rPr lang="ru-RU" dirty="0" smtClean="0"/>
              <a:t>).  обязательно отметить формы проведения занятий  с детьми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0491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РАЗДЕЛ 1 </a:t>
            </a:r>
            <a:r>
              <a:rPr lang="ru-RU" dirty="0" err="1" smtClean="0"/>
              <a:t>РП.Содержание</a:t>
            </a:r>
            <a:r>
              <a:rPr lang="ru-RU" dirty="0" smtClean="0"/>
              <a:t> предмета, курса, модуля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 основу можно взять содержательный раздел примерной ООП+ использовать описание из программы, которые предлагают авторы учебников из федерального перечня</a:t>
            </a:r>
          </a:p>
          <a:p>
            <a:r>
              <a:rPr lang="ru-RU" dirty="0" smtClean="0"/>
              <a:t>НЕ ЗАБЫТЬ учесть концепции преподавания учебных предметов и предметных областей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419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РАЗДЕЛ 2. ПЛАНИРУЕМЫЕ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Здесь описываются личностные,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и предметные результаты</a:t>
            </a:r>
          </a:p>
          <a:p>
            <a:r>
              <a:rPr lang="ru-RU" dirty="0" smtClean="0"/>
              <a:t>Разные требования, поэтому в НОО и ООО будут отличаться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423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440" y="746760"/>
            <a:ext cx="10698480" cy="61112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79320" y="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Требования к результатам освоения программ начального и основного общего образования по ФГОС-2021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124704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Раздел 3 </a:t>
            </a:r>
            <a:r>
              <a:rPr lang="ru-RU" sz="2800" dirty="0" err="1" smtClean="0"/>
              <a:t>РП.Тематическое</a:t>
            </a:r>
            <a:r>
              <a:rPr lang="ru-RU" sz="2800" dirty="0" smtClean="0"/>
              <a:t> планирование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908721"/>
            <a:ext cx="11898896" cy="488600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 обязательных элемента</a:t>
            </a:r>
          </a:p>
          <a:p>
            <a:r>
              <a:rPr lang="ru-RU" sz="2800" dirty="0" smtClean="0"/>
              <a:t>1)Перечень тем, которые планируете для освоения учениками</a:t>
            </a:r>
          </a:p>
          <a:p>
            <a:r>
              <a:rPr lang="ru-RU" sz="2800" dirty="0" smtClean="0"/>
              <a:t>2)кол-во </a:t>
            </a:r>
            <a:r>
              <a:rPr lang="ru-RU" sz="2800" dirty="0" err="1" smtClean="0"/>
              <a:t>акад.часов</a:t>
            </a:r>
            <a:r>
              <a:rPr lang="ru-RU" sz="2800" dirty="0" smtClean="0"/>
              <a:t> для освоения темы</a:t>
            </a:r>
          </a:p>
          <a:p>
            <a:r>
              <a:rPr lang="ru-RU" sz="2800" dirty="0" smtClean="0"/>
              <a:t>3)ЭОР и ЦОР, которые можно использовать при изучении каждой темы(мультимедийные программы, электронные учебники и задачники, коллекции ЦОР, виртуальные </a:t>
            </a:r>
            <a:r>
              <a:rPr lang="ru-RU" sz="2800" dirty="0" err="1" smtClean="0"/>
              <a:t>лборатории</a:t>
            </a:r>
            <a:r>
              <a:rPr lang="ru-RU" sz="2800" dirty="0" smtClean="0"/>
              <a:t>, игровые программы, электронные библиотеки)</a:t>
            </a:r>
          </a:p>
          <a:p>
            <a:r>
              <a:rPr lang="ru-RU" sz="2800" dirty="0" smtClean="0"/>
              <a:t>+ДОБАВЛЯЕМ КОЛОНКУ ПОД ВОСПИТАТЕЛЬНЫЙ  КОМПОНЕНТ СОДЕРЖАНИЯ ПРОГРАММЫ</a:t>
            </a:r>
          </a:p>
          <a:p>
            <a:r>
              <a:rPr lang="ru-RU" sz="2800" dirty="0" smtClean="0"/>
              <a:t>ИТОГО:4! (отражаем в Положении о РП)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3687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844040" y="0"/>
            <a:ext cx="9448800" cy="112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Требования к системе оценки достижения планируемых результатов освоения программы по ФГОС-2021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" y="853440"/>
            <a:ext cx="11155680" cy="57912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53377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3294</TotalTime>
  <Words>454</Words>
  <Application>Microsoft Office PowerPoint</Application>
  <PresentationFormat>Произвольный</PresentationFormat>
  <Paragraphs>139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4_Тема Office</vt:lpstr>
      <vt:lpstr>Слайд 1</vt:lpstr>
      <vt:lpstr>Федеральные государственные  образовательные стандарты:</vt:lpstr>
      <vt:lpstr>Рабочие программы</vt:lpstr>
      <vt:lpstr>Слайд 4</vt:lpstr>
      <vt:lpstr>РАЗДЕЛ 1 РП.Содержание предмета, курса, модуля</vt:lpstr>
      <vt:lpstr>РАЗДЕЛ 2. ПЛАНИРУЕМЫЕ РЕЗУЛЬТАТЫ</vt:lpstr>
      <vt:lpstr>Слайд 7</vt:lpstr>
      <vt:lpstr>Раздел 3 РП.Тематическое планирование</vt:lpstr>
      <vt:lpstr>Слайд 9</vt:lpstr>
      <vt:lpstr>Слайд 10</vt:lpstr>
      <vt:lpstr>Виды ООП:</vt:lpstr>
      <vt:lpstr>Портал «Единое содержание общего образования»</vt:lpstr>
      <vt:lpstr>4)Положение о рабочей программе</vt:lpstr>
      <vt:lpstr>4)Положение о рабочей программе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177</cp:revision>
  <cp:lastPrinted>2021-08-24T12:05:55Z</cp:lastPrinted>
  <dcterms:created xsi:type="dcterms:W3CDTF">2021-08-20T13:14:31Z</dcterms:created>
  <dcterms:modified xsi:type="dcterms:W3CDTF">2022-03-28T11:59:15Z</dcterms:modified>
</cp:coreProperties>
</file>